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56" r:id="rId2"/>
    <p:sldId id="270" r:id="rId3"/>
    <p:sldId id="257" r:id="rId4"/>
    <p:sldId id="279" r:id="rId5"/>
    <p:sldId id="280" r:id="rId6"/>
    <p:sldId id="272" r:id="rId7"/>
    <p:sldId id="271" r:id="rId8"/>
    <p:sldId id="273" r:id="rId9"/>
    <p:sldId id="274" r:id="rId10"/>
    <p:sldId id="281" r:id="rId11"/>
    <p:sldId id="275" r:id="rId12"/>
    <p:sldId id="283" r:id="rId13"/>
    <p:sldId id="285" r:id="rId14"/>
    <p:sldId id="276" r:id="rId15"/>
    <p:sldId id="277" r:id="rId16"/>
    <p:sldId id="284" r:id="rId17"/>
    <p:sldId id="278" r:id="rId18"/>
    <p:sldId id="282" r:id="rId19"/>
    <p:sldId id="258" r:id="rId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FB2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99" autoAdjust="0"/>
  </p:normalViewPr>
  <p:slideViewPr>
    <p:cSldViewPr>
      <p:cViewPr varScale="1">
        <p:scale>
          <a:sx n="52" d="100"/>
          <a:sy n="52" d="100"/>
        </p:scale>
        <p:origin x="751" y="31"/>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2/7/2023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2/7/2023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2/7/2023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2/7/2023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2/7/2023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2/7/2023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2/7/2023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2/7/2023</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2/7/2023</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2/7/2023</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2/7/2023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2/7/2023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2/7/2023</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21EED8-4965-6CF3-570C-76A41D0BF0B4}"/>
              </a:ext>
            </a:extLst>
          </p:cNvPr>
          <p:cNvSpPr txBox="1"/>
          <p:nvPr/>
        </p:nvSpPr>
        <p:spPr>
          <a:xfrm>
            <a:off x="2061964" y="1196752"/>
            <a:ext cx="8064896" cy="3416320"/>
          </a:xfrm>
          <a:prstGeom prst="rect">
            <a:avLst/>
          </a:prstGeom>
          <a:noFill/>
        </p:spPr>
        <p:txBody>
          <a:bodyPr wrap="square" rtlCol="0">
            <a:spAutoFit/>
          </a:bodyPr>
          <a:lstStyle/>
          <a:p>
            <a:pPr algn="ctr">
              <a:lnSpc>
                <a:spcPct val="90000"/>
              </a:lnSpc>
            </a:pPr>
            <a:r>
              <a:rPr lang="en-IN" sz="8000" dirty="0"/>
              <a:t>BOOKSTORE MANAGEMENT SYSTEM</a:t>
            </a:r>
          </a:p>
        </p:txBody>
      </p:sp>
      <p:pic>
        <p:nvPicPr>
          <p:cNvPr id="13" name="Picture 12">
            <a:extLst>
              <a:ext uri="{FF2B5EF4-FFF2-40B4-BE49-F238E27FC236}">
                <a16:creationId xmlns:a16="http://schemas.microsoft.com/office/drawing/2014/main" id="{29DE1CFF-E1D7-10E6-AA72-D516FDEF804B}"/>
              </a:ext>
            </a:extLst>
          </p:cNvPr>
          <p:cNvPicPr>
            <a:picLocks noChangeAspect="1"/>
          </p:cNvPicPr>
          <p:nvPr/>
        </p:nvPicPr>
        <p:blipFill>
          <a:blip r:embed="rId2"/>
          <a:stretch>
            <a:fillRect/>
          </a:stretch>
        </p:blipFill>
        <p:spPr>
          <a:xfrm>
            <a:off x="189756" y="224688"/>
            <a:ext cx="396000" cy="396000"/>
          </a:xfrm>
          <a:prstGeom prst="rect">
            <a:avLst/>
          </a:prstGeom>
        </p:spPr>
      </p:pic>
      <p:pic>
        <p:nvPicPr>
          <p:cNvPr id="15" name="Picture 14">
            <a:extLst>
              <a:ext uri="{FF2B5EF4-FFF2-40B4-BE49-F238E27FC236}">
                <a16:creationId xmlns:a16="http://schemas.microsoft.com/office/drawing/2014/main" id="{5AFCA06D-C2F4-9DC4-ABB6-DF903EF4C930}"/>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3" name="Picture 2">
            <a:extLst>
              <a:ext uri="{FF2B5EF4-FFF2-40B4-BE49-F238E27FC236}">
                <a16:creationId xmlns:a16="http://schemas.microsoft.com/office/drawing/2014/main" id="{22C0D76B-1B70-6230-CD73-87F7652685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Trello</a:t>
            </a:r>
            <a:r>
              <a:rPr lang="en-US" sz="1400" dirty="0"/>
              <a:t>(Scrum Master)</a:t>
            </a:r>
            <a:endParaRPr lang="en-US" sz="4000" dirty="0"/>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12" name="Picture 11">
            <a:extLst>
              <a:ext uri="{FF2B5EF4-FFF2-40B4-BE49-F238E27FC236}">
                <a16:creationId xmlns:a16="http://schemas.microsoft.com/office/drawing/2014/main" id="{30E4DDB9-E135-431E-7784-42F36A8522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9466" y="3372680"/>
            <a:ext cx="7019398" cy="3237190"/>
          </a:xfrm>
          <a:prstGeom prst="rect">
            <a:avLst/>
          </a:prstGeom>
        </p:spPr>
      </p:pic>
      <p:pic>
        <p:nvPicPr>
          <p:cNvPr id="15" name="Picture 14">
            <a:extLst>
              <a:ext uri="{FF2B5EF4-FFF2-40B4-BE49-F238E27FC236}">
                <a16:creationId xmlns:a16="http://schemas.microsoft.com/office/drawing/2014/main" id="{B206095A-8FA0-AC1B-9A27-6F7A350AB1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944" y="1767012"/>
            <a:ext cx="5727468" cy="2641381"/>
          </a:xfrm>
          <a:prstGeom prst="rect">
            <a:avLst/>
          </a:prstGeom>
        </p:spPr>
      </p:pic>
      <p:pic>
        <p:nvPicPr>
          <p:cNvPr id="6" name="Picture 5">
            <a:extLst>
              <a:ext uri="{FF2B5EF4-FFF2-40B4-BE49-F238E27FC236}">
                <a16:creationId xmlns:a16="http://schemas.microsoft.com/office/drawing/2014/main" id="{BE1B75AE-6D7A-283F-B13E-956206B1FAC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139570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Implementation</a:t>
            </a:r>
          </a:p>
        </p:txBody>
      </p:sp>
      <p:sp>
        <p:nvSpPr>
          <p:cNvPr id="14" name="Content Placeholder 13"/>
          <p:cNvSpPr>
            <a:spLocks noGrp="1"/>
          </p:cNvSpPr>
          <p:nvPr>
            <p:ph idx="1"/>
          </p:nvPr>
        </p:nvSpPr>
        <p:spPr>
          <a:xfrm>
            <a:off x="837828" y="1905000"/>
            <a:ext cx="10657184" cy="4548336"/>
          </a:xfrm>
        </p:spPr>
        <p:txBody>
          <a:bodyPr>
            <a:normAutofit fontScale="70000" lnSpcReduction="20000"/>
          </a:bodyPr>
          <a:lstStyle/>
          <a:p>
            <a:pPr algn="l"/>
            <a:r>
              <a:rPr lang="en-US" sz="3200" b="0" i="0" dirty="0">
                <a:effectLst/>
              </a:rPr>
              <a:t>LISTS AND TUPLES: In a Bookstore Management System, Lists and Tuples can be used to store and manage the data of books available in the store. Lists are mutable, i.e., they can be changed dynamically while tuples are immutable, i.e., they cannot be changed once created. Lists can be used to store book details like book name, author, ISBN number, and price, while tuples can be used to store the details of a single book.</a:t>
            </a:r>
          </a:p>
          <a:p>
            <a:pPr algn="l"/>
            <a:r>
              <a:rPr lang="en-US" sz="3200" b="0" i="0" dirty="0">
                <a:effectLst/>
              </a:rPr>
              <a:t>CONDITIONS: If, Else: The 'If-Else' statement can be used to implement decision making in the Bookstore Management System. For example, if the user wants to add a book, the system can check if the ISBN number of the book is already present in the database. If it is present, the system can display a message "Book already present" else the book details can be added to the database.</a:t>
            </a:r>
          </a:p>
          <a:p>
            <a:pPr algn="l"/>
            <a:r>
              <a:rPr lang="en-US" sz="3200" b="0" i="0" dirty="0">
                <a:effectLst/>
              </a:rPr>
              <a:t>SWITCH CASES AND BREAK: Switch cases can be used to implement multiple conditions in the Bookstore Management System. For example, the system can have different cases for different operations like add a book, delete a book, update a book, etc. The 'break' statement can be used to break out of the switch case statement once the desired operation is performed.</a:t>
            </a: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6" name="Picture 5">
            <a:extLst>
              <a:ext uri="{FF2B5EF4-FFF2-40B4-BE49-F238E27FC236}">
                <a16:creationId xmlns:a16="http://schemas.microsoft.com/office/drawing/2014/main" id="{C3319160-5C5A-5C99-C9D1-1A3ACBD43F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5971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Implementation</a:t>
            </a:r>
          </a:p>
        </p:txBody>
      </p:sp>
      <p:sp>
        <p:nvSpPr>
          <p:cNvPr id="14" name="Content Placeholder 13"/>
          <p:cNvSpPr>
            <a:spLocks noGrp="1"/>
          </p:cNvSpPr>
          <p:nvPr>
            <p:ph idx="1"/>
          </p:nvPr>
        </p:nvSpPr>
        <p:spPr>
          <a:xfrm>
            <a:off x="693812" y="1789253"/>
            <a:ext cx="11017224" cy="4532717"/>
          </a:xfrm>
        </p:spPr>
        <p:txBody>
          <a:bodyPr>
            <a:normAutofit fontScale="92500"/>
          </a:bodyPr>
          <a:lstStyle/>
          <a:p>
            <a:r>
              <a:rPr lang="en-US" dirty="0"/>
              <a:t>FUNCTIONS: Functions can be used to perform repetitive tasks in the Bookstore Management System. For example, the 'Add Book' function can be used to add a book to the database and the 'Delete Book' function can be used to delete a book from the database. This helps in organizing the code and making it more readable.</a:t>
            </a:r>
          </a:p>
          <a:p>
            <a:r>
              <a:rPr lang="en-US" dirty="0"/>
              <a:t>PYTHON MODULES AND PACKAGES: Python modules and packages can be used to extend the functionality of the Bookstore Management System. For example, the '</a:t>
            </a:r>
            <a:r>
              <a:rPr lang="en-US" dirty="0" err="1"/>
              <a:t>sqlite3</a:t>
            </a:r>
            <a:r>
              <a:rPr lang="en-US" dirty="0"/>
              <a:t>' module can be used to connect to the SQLite database and perform various database operations. </a:t>
            </a:r>
          </a:p>
          <a:p>
            <a:r>
              <a:rPr lang="en-US" dirty="0"/>
              <a:t>DATA BASE - SQLITE 3: SQLite 3 can be used as the database for the Bookstore Management System. The '</a:t>
            </a:r>
            <a:r>
              <a:rPr lang="en-US" dirty="0" err="1"/>
              <a:t>sqlite3</a:t>
            </a:r>
            <a:r>
              <a:rPr lang="en-US" dirty="0"/>
              <a:t>' module can be used to connect to the SQLite database and perform various operations like adding a book, deleting a book, updating a book, etc. The database can store the book details like book name, author, ISBN number, and price, which can be used to manage the books in the store.</a:t>
            </a: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7" name="Picture 6">
            <a:extLst>
              <a:ext uri="{FF2B5EF4-FFF2-40B4-BE49-F238E27FC236}">
                <a16:creationId xmlns:a16="http://schemas.microsoft.com/office/drawing/2014/main" id="{70E8CA55-65F1-76B8-EC58-86F31228B4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128436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Implementation</a:t>
            </a: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9" name="Picture 8">
            <a:extLst>
              <a:ext uri="{FF2B5EF4-FFF2-40B4-BE49-F238E27FC236}">
                <a16:creationId xmlns:a16="http://schemas.microsoft.com/office/drawing/2014/main" id="{97570BC3-6377-D5DF-9BA0-513E9D2F9E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08" t="13241" r="5175" b="9041"/>
          <a:stretch/>
        </p:blipFill>
        <p:spPr>
          <a:xfrm>
            <a:off x="2819403" y="3971364"/>
            <a:ext cx="5291233" cy="2584015"/>
          </a:xfrm>
          <a:prstGeom prst="rect">
            <a:avLst/>
          </a:prstGeom>
        </p:spPr>
      </p:pic>
      <p:pic>
        <p:nvPicPr>
          <p:cNvPr id="10" name="Picture 9">
            <a:extLst>
              <a:ext uri="{FF2B5EF4-FFF2-40B4-BE49-F238E27FC236}">
                <a16:creationId xmlns:a16="http://schemas.microsoft.com/office/drawing/2014/main" id="{2F165E7F-873D-6D7C-A710-777DC3C5ED0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pic>
        <p:nvPicPr>
          <p:cNvPr id="7" name="Content Placeholder 6">
            <a:extLst>
              <a:ext uri="{FF2B5EF4-FFF2-40B4-BE49-F238E27FC236}">
                <a16:creationId xmlns:a16="http://schemas.microsoft.com/office/drawing/2014/main" id="{4EC030A7-0C5E-BC92-21C1-EB8B1A1209C1}"/>
              </a:ext>
            </a:extLst>
          </p:cNvPr>
          <p:cNvPicPr>
            <a:picLocks noGrp="1" noChangeAspect="1"/>
          </p:cNvPicPr>
          <p:nvPr>
            <p:ph idx="1"/>
          </p:nvPr>
        </p:nvPicPr>
        <p:blipFill rotWithShape="1">
          <a:blip r:embed="rId6" cstate="print">
            <a:extLst>
              <a:ext uri="{28A0092B-C50C-407E-A947-70E740481C1C}">
                <a14:useLocalDpi xmlns:a14="http://schemas.microsoft.com/office/drawing/2010/main" val="0"/>
              </a:ext>
            </a:extLst>
          </a:blip>
          <a:srcRect b="6019"/>
          <a:stretch/>
        </p:blipFill>
        <p:spPr>
          <a:xfrm>
            <a:off x="2819402" y="1756570"/>
            <a:ext cx="5291234" cy="2248494"/>
          </a:xfrm>
        </p:spPr>
      </p:pic>
    </p:spTree>
    <p:extLst>
      <p:ext uri="{BB962C8B-B14F-4D97-AF65-F5344CB8AC3E}">
        <p14:creationId xmlns:p14="http://schemas.microsoft.com/office/powerpoint/2010/main" val="230481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Testing</a:t>
            </a:r>
          </a:p>
        </p:txBody>
      </p:sp>
      <p:sp>
        <p:nvSpPr>
          <p:cNvPr id="14" name="Content Placeholder 13"/>
          <p:cNvSpPr>
            <a:spLocks noGrp="1"/>
          </p:cNvSpPr>
          <p:nvPr>
            <p:ph idx="1"/>
          </p:nvPr>
        </p:nvSpPr>
        <p:spPr>
          <a:xfrm>
            <a:off x="1053852" y="1905000"/>
            <a:ext cx="10441160" cy="4332312"/>
          </a:xfrm>
        </p:spPr>
        <p:txBody>
          <a:bodyPr>
            <a:normAutofit/>
          </a:bodyPr>
          <a:lstStyle/>
          <a:p>
            <a:pPr algn="l">
              <a:buFont typeface="+mj-lt"/>
              <a:buAutoNum type="arabicPeriod"/>
            </a:pPr>
            <a:r>
              <a:rPr lang="en-US" sz="1800" b="0" i="0" dirty="0">
                <a:effectLst/>
              </a:rPr>
              <a:t>ADD BOOKS: This functionality in the Bookstore Management System allows the user to add new books to the system's database. The user will input the book details such as the book name, author, ISBN, and price, etc. The system will store these details in its database for future reference.</a:t>
            </a:r>
          </a:p>
          <a:p>
            <a:pPr algn="l">
              <a:buFont typeface="+mj-lt"/>
              <a:buAutoNum type="arabicPeriod"/>
            </a:pPr>
            <a:r>
              <a:rPr lang="en-US" sz="1800" b="0" i="0" dirty="0">
                <a:effectLst/>
              </a:rPr>
              <a:t>SELL BOOKS: This functionality enables the user to sell books from the bookstore's stock. The user will input the book name, and the system will check if it is available in the database. If available, the system will update the stock count and generate a receipt for the customer.</a:t>
            </a:r>
          </a:p>
          <a:p>
            <a:pPr algn="l">
              <a:buFont typeface="+mj-lt"/>
              <a:buAutoNum type="arabicPeriod"/>
            </a:pPr>
            <a:r>
              <a:rPr lang="en-US" sz="1800" b="0" i="0" dirty="0">
                <a:effectLst/>
              </a:rPr>
              <a:t>DISPLAY BOOKS: This functionality provides the user with the ability to view the books available in the bookstore's stock. The user can choose to view all the books or filter the books based on certain criteria such as the author, publisher, or genre, etc.</a:t>
            </a:r>
          </a:p>
          <a:p>
            <a:pPr algn="l">
              <a:buFont typeface="+mj-lt"/>
              <a:buAutoNum type="arabicPeriod"/>
            </a:pPr>
            <a:r>
              <a:rPr lang="en-US" sz="1800" b="0" i="0" dirty="0">
                <a:effectLst/>
              </a:rPr>
              <a:t>EXIT: This functionality allows the user to exit the Bookstore Management System. The system will save any changes made during the session and close the program. This is useful for scenarios where the user wants to close the system without losing any data.</a:t>
            </a: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6" name="Picture 5">
            <a:extLst>
              <a:ext uri="{FF2B5EF4-FFF2-40B4-BE49-F238E27FC236}">
                <a16:creationId xmlns:a16="http://schemas.microsoft.com/office/drawing/2014/main" id="{EAB1BE7A-A468-CF91-8158-30BA44737F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115352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Project Demo</a:t>
            </a: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9" name="Content Placeholder 8">
            <a:extLst>
              <a:ext uri="{FF2B5EF4-FFF2-40B4-BE49-F238E27FC236}">
                <a16:creationId xmlns:a16="http://schemas.microsoft.com/office/drawing/2014/main" id="{0DCCB309-10DC-C7E2-9D58-B9340110B94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10831"/>
          <a:stretch/>
        </p:blipFill>
        <p:spPr>
          <a:xfrm>
            <a:off x="1154686" y="1680059"/>
            <a:ext cx="9879451" cy="4955315"/>
          </a:xfrm>
        </p:spPr>
      </p:pic>
      <p:pic>
        <p:nvPicPr>
          <p:cNvPr id="10" name="Picture 9">
            <a:extLst>
              <a:ext uri="{FF2B5EF4-FFF2-40B4-BE49-F238E27FC236}">
                <a16:creationId xmlns:a16="http://schemas.microsoft.com/office/drawing/2014/main" id="{A3FC1D0C-F68A-6519-FD32-95DF87B420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263434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Project Demo</a:t>
            </a: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10" name="Content Placeholder 9">
            <a:extLst>
              <a:ext uri="{FF2B5EF4-FFF2-40B4-BE49-F238E27FC236}">
                <a16:creationId xmlns:a16="http://schemas.microsoft.com/office/drawing/2014/main" id="{2A99C581-F8EF-F8B8-EC55-D496D1B04AE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867"/>
          <a:stretch/>
        </p:blipFill>
        <p:spPr>
          <a:xfrm>
            <a:off x="1161864" y="1628800"/>
            <a:ext cx="9865095" cy="5112568"/>
          </a:xfrm>
        </p:spPr>
      </p:pic>
      <p:pic>
        <p:nvPicPr>
          <p:cNvPr id="11" name="Picture 10">
            <a:extLst>
              <a:ext uri="{FF2B5EF4-FFF2-40B4-BE49-F238E27FC236}">
                <a16:creationId xmlns:a16="http://schemas.microsoft.com/office/drawing/2014/main" id="{332AC64C-7C85-CD1A-4F98-A47F5EB2DC8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427529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Retrospective Meet</a:t>
            </a:r>
          </a:p>
        </p:txBody>
      </p:sp>
      <p:sp>
        <p:nvSpPr>
          <p:cNvPr id="14" name="Content Placeholder 13"/>
          <p:cNvSpPr>
            <a:spLocks noGrp="1"/>
          </p:cNvSpPr>
          <p:nvPr>
            <p:ph idx="1"/>
          </p:nvPr>
        </p:nvSpPr>
        <p:spPr>
          <a:xfrm>
            <a:off x="1522414" y="1905000"/>
            <a:ext cx="9144000" cy="1956048"/>
          </a:xfrm>
        </p:spPr>
        <p:txBody>
          <a:bodyPr>
            <a:noAutofit/>
          </a:bodyPr>
          <a:lstStyle/>
          <a:p>
            <a:pPr marL="0" indent="0">
              <a:buNone/>
            </a:pPr>
            <a:r>
              <a:rPr lang="en-US" sz="2000" dirty="0"/>
              <a:t>What went well:</a:t>
            </a:r>
          </a:p>
          <a:p>
            <a:r>
              <a:rPr lang="en-US" sz="2000" dirty="0"/>
              <a:t>Accomplishments were achieved</a:t>
            </a:r>
          </a:p>
          <a:p>
            <a:r>
              <a:rPr lang="en-US" sz="2000" dirty="0"/>
              <a:t>Effective teamwork and collaboration among team members</a:t>
            </a:r>
          </a:p>
          <a:p>
            <a:r>
              <a:rPr lang="en-US" sz="2000" dirty="0"/>
              <a:t>Smooth project management processes</a:t>
            </a:r>
          </a:p>
          <a:p>
            <a:r>
              <a:rPr lang="en-US" sz="2000" dirty="0"/>
              <a:t>Adherence to project timelines</a:t>
            </a:r>
          </a:p>
          <a:p>
            <a:pPr marL="0" indent="0">
              <a:buNone/>
            </a:pPr>
            <a:r>
              <a:rPr lang="en-US" sz="2000" dirty="0"/>
              <a:t>What didn't go well:</a:t>
            </a:r>
          </a:p>
          <a:p>
            <a:r>
              <a:rPr lang="en-US" sz="2000" dirty="0"/>
              <a:t>Missed deadlines for meet</a:t>
            </a:r>
          </a:p>
          <a:p>
            <a:r>
              <a:rPr lang="en-US" sz="2000" dirty="0"/>
              <a:t>Technical difficulties faced during the project</a:t>
            </a:r>
          </a:p>
          <a:p>
            <a:r>
              <a:rPr lang="en-US" sz="2000" dirty="0"/>
              <a:t>Issues with little communication gap</a:t>
            </a: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6" name="Picture 5">
            <a:extLst>
              <a:ext uri="{FF2B5EF4-FFF2-40B4-BE49-F238E27FC236}">
                <a16:creationId xmlns:a16="http://schemas.microsoft.com/office/drawing/2014/main" id="{0E6781B4-2087-2C33-F3D3-756832967AC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350807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Retrospective Meet</a:t>
            </a:r>
          </a:p>
        </p:txBody>
      </p:sp>
      <p:sp>
        <p:nvSpPr>
          <p:cNvPr id="14" name="Content Placeholder 13"/>
          <p:cNvSpPr>
            <a:spLocks noGrp="1"/>
          </p:cNvSpPr>
          <p:nvPr>
            <p:ph idx="1"/>
          </p:nvPr>
        </p:nvSpPr>
        <p:spPr>
          <a:xfrm>
            <a:off x="1522414" y="1905000"/>
            <a:ext cx="9144000" cy="1956048"/>
          </a:xfrm>
        </p:spPr>
        <p:txBody>
          <a:bodyPr>
            <a:noAutofit/>
          </a:bodyPr>
          <a:lstStyle/>
          <a:p>
            <a:pPr marL="0" indent="0">
              <a:buNone/>
            </a:pPr>
            <a:r>
              <a:rPr lang="en-US" dirty="0"/>
              <a:t>What can be improved:</a:t>
            </a:r>
          </a:p>
          <a:p>
            <a:r>
              <a:rPr lang="en-US" dirty="0"/>
              <a:t>Processes for managing timelines.</a:t>
            </a:r>
          </a:p>
          <a:p>
            <a:r>
              <a:rPr lang="en-US" dirty="0"/>
              <a:t>Communication and collaboration strategies for team members.</a:t>
            </a:r>
          </a:p>
          <a:p>
            <a:r>
              <a:rPr lang="en-US" dirty="0"/>
              <a:t>Ways to address technical difficulties more efficiently</a:t>
            </a: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6" name="Picture 5">
            <a:extLst>
              <a:ext uri="{FF2B5EF4-FFF2-40B4-BE49-F238E27FC236}">
                <a16:creationId xmlns:a16="http://schemas.microsoft.com/office/drawing/2014/main" id="{42795133-4E5E-3198-C4CC-A81820B96F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16615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2204" y="2204864"/>
            <a:ext cx="7586091" cy="4239344"/>
          </a:xfrm>
        </p:spPr>
        <p:txBody>
          <a:bodyPr/>
          <a:lstStyle/>
          <a:p>
            <a:r>
              <a:rPr lang="en-US" sz="13800" b="1" dirty="0"/>
              <a:t>Th</a:t>
            </a:r>
            <a:r>
              <a:rPr lang="en-US" sz="13800" dirty="0"/>
              <a:t>a</a:t>
            </a:r>
            <a:r>
              <a:rPr lang="en-US" sz="13800" b="1" dirty="0"/>
              <a:t>n</a:t>
            </a:r>
            <a:r>
              <a:rPr lang="en-US" sz="13800" dirty="0"/>
              <a:t>k </a:t>
            </a:r>
            <a:br>
              <a:rPr lang="en-US" sz="13800" dirty="0"/>
            </a:br>
            <a:r>
              <a:rPr lang="en-US" sz="13800" dirty="0"/>
              <a:t>  yo</a:t>
            </a:r>
            <a:r>
              <a:rPr lang="en-US" sz="13800" b="1" dirty="0"/>
              <a:t>u</a:t>
            </a:r>
          </a:p>
        </p:txBody>
      </p:sp>
      <p:pic>
        <p:nvPicPr>
          <p:cNvPr id="4" name="Picture 3">
            <a:extLst>
              <a:ext uri="{FF2B5EF4-FFF2-40B4-BE49-F238E27FC236}">
                <a16:creationId xmlns:a16="http://schemas.microsoft.com/office/drawing/2014/main" id="{4D60D898-A8C7-F792-D9B2-B50797901FC0}"/>
              </a:ext>
            </a:extLst>
          </p:cNvPr>
          <p:cNvPicPr>
            <a:picLocks noChangeAspect="1"/>
          </p:cNvPicPr>
          <p:nvPr/>
        </p:nvPicPr>
        <p:blipFill>
          <a:blip r:embed="rId2"/>
          <a:stretch>
            <a:fillRect/>
          </a:stretch>
        </p:blipFill>
        <p:spPr>
          <a:xfrm>
            <a:off x="189756" y="224688"/>
            <a:ext cx="396000" cy="396000"/>
          </a:xfrm>
          <a:prstGeom prst="rect">
            <a:avLst/>
          </a:prstGeom>
        </p:spPr>
      </p:pic>
      <p:pic>
        <p:nvPicPr>
          <p:cNvPr id="5" name="Picture 4">
            <a:extLst>
              <a:ext uri="{FF2B5EF4-FFF2-40B4-BE49-F238E27FC236}">
                <a16:creationId xmlns:a16="http://schemas.microsoft.com/office/drawing/2014/main" id="{E2CAE479-5BDB-4848-8EB2-191798B75096}"/>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3" name="Picture 2">
            <a:extLst>
              <a:ext uri="{FF2B5EF4-FFF2-40B4-BE49-F238E27FC236}">
                <a16:creationId xmlns:a16="http://schemas.microsoft.com/office/drawing/2014/main" id="{A713E5DE-CC5D-16D1-5984-B8DC064A23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1B1157-E10D-C539-8A00-971655407317}"/>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AD5C7783-CB04-D1A9-7F3E-D05A08B27E24}"/>
              </a:ext>
            </a:extLst>
          </p:cNvPr>
          <p:cNvPicPr>
            <a:picLocks noChangeAspect="1"/>
          </p:cNvPicPr>
          <p:nvPr/>
        </p:nvPicPr>
        <p:blipFill>
          <a:blip r:embed="rId3"/>
          <a:stretch>
            <a:fillRect/>
          </a:stretch>
        </p:blipFill>
        <p:spPr>
          <a:xfrm>
            <a:off x="621804" y="303569"/>
            <a:ext cx="1152128" cy="238237"/>
          </a:xfrm>
          <a:prstGeom prst="rect">
            <a:avLst/>
          </a:prstGeom>
        </p:spPr>
      </p:pic>
      <p:sp>
        <p:nvSpPr>
          <p:cNvPr id="6" name="Title 12">
            <a:extLst>
              <a:ext uri="{FF2B5EF4-FFF2-40B4-BE49-F238E27FC236}">
                <a16:creationId xmlns:a16="http://schemas.microsoft.com/office/drawing/2014/main" id="{27DE4C5F-DF28-43F8-17B8-E2FA635CFF1D}"/>
              </a:ext>
            </a:extLst>
          </p:cNvPr>
          <p:cNvSpPr txBox="1">
            <a:spLocks/>
          </p:cNvSpPr>
          <p:nvPr/>
        </p:nvSpPr>
        <p:spPr>
          <a:xfrm>
            <a:off x="3284774" y="644130"/>
            <a:ext cx="5619275" cy="864096"/>
          </a:xfrm>
          <a:prstGeom prst="rect">
            <a:avLst/>
          </a:prstGeom>
        </p:spPr>
        <p:txBody>
          <a:bodyPr anchor="ct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4000" dirty="0"/>
              <a:t>Team and Roles</a:t>
            </a:r>
          </a:p>
        </p:txBody>
      </p:sp>
      <p:sp>
        <p:nvSpPr>
          <p:cNvPr id="7" name="TextBox 6">
            <a:extLst>
              <a:ext uri="{FF2B5EF4-FFF2-40B4-BE49-F238E27FC236}">
                <a16:creationId xmlns:a16="http://schemas.microsoft.com/office/drawing/2014/main" id="{218CBCB3-1C24-2524-C248-D4E463996A88}"/>
              </a:ext>
            </a:extLst>
          </p:cNvPr>
          <p:cNvSpPr txBox="1"/>
          <p:nvPr/>
        </p:nvSpPr>
        <p:spPr>
          <a:xfrm>
            <a:off x="1808610" y="1792980"/>
            <a:ext cx="2952328" cy="3682226"/>
          </a:xfrm>
          <a:prstGeom prst="rect">
            <a:avLst/>
          </a:prstGeom>
          <a:noFill/>
        </p:spPr>
        <p:txBody>
          <a:bodyPr wrap="square" rtlCol="0">
            <a:spAutoFit/>
          </a:bodyPr>
          <a:lstStyle/>
          <a:p>
            <a:pPr algn="just">
              <a:lnSpc>
                <a:spcPct val="200000"/>
              </a:lnSpc>
            </a:pPr>
            <a:r>
              <a:rPr lang="en-US" sz="2400" dirty="0" err="1"/>
              <a:t>Keshoju</a:t>
            </a:r>
            <a:r>
              <a:rPr lang="en-US" sz="2400" dirty="0"/>
              <a:t> Bhargavi</a:t>
            </a:r>
          </a:p>
          <a:p>
            <a:pPr algn="just">
              <a:lnSpc>
                <a:spcPct val="200000"/>
              </a:lnSpc>
            </a:pPr>
            <a:r>
              <a:rPr lang="en-US" sz="2400" dirty="0" err="1"/>
              <a:t>Dhandre</a:t>
            </a:r>
            <a:r>
              <a:rPr lang="en-US" sz="2400" dirty="0"/>
              <a:t> </a:t>
            </a:r>
            <a:r>
              <a:rPr lang="en-US" sz="2400" dirty="0" err="1"/>
              <a:t>Rakshitha</a:t>
            </a:r>
            <a:endParaRPr lang="en-US" sz="2400" dirty="0"/>
          </a:p>
          <a:p>
            <a:pPr algn="just">
              <a:lnSpc>
                <a:spcPct val="200000"/>
              </a:lnSpc>
            </a:pPr>
            <a:r>
              <a:rPr lang="en-US" sz="2400" dirty="0"/>
              <a:t>Prince Vijay Santhosh</a:t>
            </a:r>
          </a:p>
          <a:p>
            <a:pPr algn="just">
              <a:lnSpc>
                <a:spcPct val="200000"/>
              </a:lnSpc>
            </a:pPr>
            <a:r>
              <a:rPr lang="en-US" sz="2400" dirty="0" err="1"/>
              <a:t>Potla</a:t>
            </a:r>
            <a:r>
              <a:rPr lang="en-US" sz="2400" dirty="0"/>
              <a:t> Bhavana</a:t>
            </a:r>
          </a:p>
          <a:p>
            <a:pPr algn="just">
              <a:lnSpc>
                <a:spcPct val="200000"/>
              </a:lnSpc>
            </a:pPr>
            <a:r>
              <a:rPr lang="en-IN" sz="2400" dirty="0" err="1"/>
              <a:t>Malyala</a:t>
            </a:r>
            <a:r>
              <a:rPr lang="en-IN" sz="2400" dirty="0"/>
              <a:t> Suchitha</a:t>
            </a:r>
          </a:p>
        </p:txBody>
      </p:sp>
      <p:sp>
        <p:nvSpPr>
          <p:cNvPr id="8" name="TextBox 7">
            <a:extLst>
              <a:ext uri="{FF2B5EF4-FFF2-40B4-BE49-F238E27FC236}">
                <a16:creationId xmlns:a16="http://schemas.microsoft.com/office/drawing/2014/main" id="{51B489EF-3E3D-5DA1-6644-EF9E151EECB5}"/>
              </a:ext>
            </a:extLst>
          </p:cNvPr>
          <p:cNvSpPr txBox="1"/>
          <p:nvPr/>
        </p:nvSpPr>
        <p:spPr>
          <a:xfrm>
            <a:off x="5986399" y="1744414"/>
            <a:ext cx="216024" cy="4420890"/>
          </a:xfrm>
          <a:prstGeom prst="rect">
            <a:avLst/>
          </a:prstGeom>
          <a:noFill/>
        </p:spPr>
        <p:txBody>
          <a:bodyPr wrap="square" rtlCol="0">
            <a:spAutoFit/>
          </a:bodyPr>
          <a:lstStyle/>
          <a:p>
            <a:pPr algn="just">
              <a:lnSpc>
                <a:spcPct val="200000"/>
              </a:lnSpc>
            </a:pPr>
            <a:r>
              <a:rPr lang="en-US" sz="2400" dirty="0"/>
              <a:t>:</a:t>
            </a:r>
          </a:p>
          <a:p>
            <a:pPr algn="just">
              <a:lnSpc>
                <a:spcPct val="200000"/>
              </a:lnSpc>
            </a:pPr>
            <a:r>
              <a:rPr lang="en-US" sz="2400" dirty="0"/>
              <a:t>:</a:t>
            </a:r>
          </a:p>
          <a:p>
            <a:pPr algn="just">
              <a:lnSpc>
                <a:spcPct val="200000"/>
              </a:lnSpc>
            </a:pPr>
            <a:r>
              <a:rPr lang="en-US" sz="2400" dirty="0"/>
              <a:t>:</a:t>
            </a:r>
          </a:p>
          <a:p>
            <a:pPr algn="just">
              <a:lnSpc>
                <a:spcPct val="200000"/>
              </a:lnSpc>
            </a:pPr>
            <a:r>
              <a:rPr lang="en-US" sz="2400" dirty="0"/>
              <a:t>:</a:t>
            </a:r>
          </a:p>
          <a:p>
            <a:pPr algn="just">
              <a:lnSpc>
                <a:spcPct val="200000"/>
              </a:lnSpc>
            </a:pPr>
            <a:r>
              <a:rPr lang="en-US" sz="2400" dirty="0"/>
              <a:t>:</a:t>
            </a:r>
          </a:p>
          <a:p>
            <a:pPr algn="just">
              <a:lnSpc>
                <a:spcPct val="200000"/>
              </a:lnSpc>
            </a:pPr>
            <a:endParaRPr lang="en-IN" sz="2400" dirty="0"/>
          </a:p>
        </p:txBody>
      </p:sp>
      <p:sp>
        <p:nvSpPr>
          <p:cNvPr id="9" name="TextBox 8">
            <a:extLst>
              <a:ext uri="{FF2B5EF4-FFF2-40B4-BE49-F238E27FC236}">
                <a16:creationId xmlns:a16="http://schemas.microsoft.com/office/drawing/2014/main" id="{559F01E3-9ECB-D299-346C-AAEE047F9277}"/>
              </a:ext>
            </a:extLst>
          </p:cNvPr>
          <p:cNvSpPr txBox="1"/>
          <p:nvPr/>
        </p:nvSpPr>
        <p:spPr>
          <a:xfrm>
            <a:off x="7534571" y="1792980"/>
            <a:ext cx="2952328" cy="3682226"/>
          </a:xfrm>
          <a:prstGeom prst="rect">
            <a:avLst/>
          </a:prstGeom>
          <a:noFill/>
        </p:spPr>
        <p:txBody>
          <a:bodyPr wrap="square" rtlCol="0">
            <a:spAutoFit/>
          </a:bodyPr>
          <a:lstStyle/>
          <a:p>
            <a:pPr algn="just">
              <a:lnSpc>
                <a:spcPct val="200000"/>
              </a:lnSpc>
            </a:pPr>
            <a:r>
              <a:rPr lang="en-US" sz="2400" dirty="0"/>
              <a:t>Code</a:t>
            </a:r>
          </a:p>
          <a:p>
            <a:pPr algn="just">
              <a:lnSpc>
                <a:spcPct val="200000"/>
              </a:lnSpc>
            </a:pPr>
            <a:r>
              <a:rPr lang="en-US" sz="2400" dirty="0"/>
              <a:t>Code</a:t>
            </a:r>
          </a:p>
          <a:p>
            <a:pPr algn="just">
              <a:lnSpc>
                <a:spcPct val="200000"/>
              </a:lnSpc>
            </a:pPr>
            <a:r>
              <a:rPr lang="en-US" sz="2400" dirty="0"/>
              <a:t>PPT/Code</a:t>
            </a:r>
          </a:p>
          <a:p>
            <a:pPr algn="just">
              <a:lnSpc>
                <a:spcPct val="200000"/>
              </a:lnSpc>
            </a:pPr>
            <a:r>
              <a:rPr lang="en-US" sz="2400" dirty="0"/>
              <a:t>PPT</a:t>
            </a:r>
          </a:p>
          <a:p>
            <a:pPr algn="just">
              <a:lnSpc>
                <a:spcPct val="200000"/>
              </a:lnSpc>
            </a:pPr>
            <a:r>
              <a:rPr lang="en-US" sz="2400" dirty="0"/>
              <a:t>PPT</a:t>
            </a:r>
          </a:p>
        </p:txBody>
      </p:sp>
      <p:pic>
        <p:nvPicPr>
          <p:cNvPr id="10" name="Picture 9">
            <a:extLst>
              <a:ext uri="{FF2B5EF4-FFF2-40B4-BE49-F238E27FC236}">
                <a16:creationId xmlns:a16="http://schemas.microsoft.com/office/drawing/2014/main" id="{54251882-ADB1-646A-2B01-2B086A6E12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134182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About Project</a:t>
            </a:r>
          </a:p>
        </p:txBody>
      </p:sp>
      <p:sp>
        <p:nvSpPr>
          <p:cNvPr id="14" name="Content Placeholder 13"/>
          <p:cNvSpPr>
            <a:spLocks noGrp="1"/>
          </p:cNvSpPr>
          <p:nvPr>
            <p:ph idx="1"/>
          </p:nvPr>
        </p:nvSpPr>
        <p:spPr/>
        <p:txBody>
          <a:bodyPr>
            <a:normAutofit/>
          </a:bodyPr>
          <a:lstStyle/>
          <a:p>
            <a:r>
              <a:rPr lang="en-US" sz="2800" dirty="0">
                <a:solidFill>
                  <a:srgbClr val="FFFFFF"/>
                </a:solidFill>
              </a:rPr>
              <a:t>Book distributors record handling is one of the complex process and it required computerized system to maintain overall transactions in an easier manner.</a:t>
            </a:r>
          </a:p>
          <a:p>
            <a:r>
              <a:rPr lang="en-US" sz="2800" dirty="0">
                <a:solidFill>
                  <a:srgbClr val="FFFFFF"/>
                </a:solidFill>
              </a:rPr>
              <a:t> Due to heavy demand of books in these competitive worlds, data increase so much. Books shop required up to date information about the customer who purchased books or about the suppliers from where books are purchased. </a:t>
            </a:r>
          </a:p>
          <a:p>
            <a:r>
              <a:rPr lang="en-US" sz="2800" dirty="0">
                <a:solidFill>
                  <a:srgbClr val="FFFFFF"/>
                </a:solidFill>
              </a:rPr>
              <a:t>The books shop requires large amount of data to record and to store, which are collected from the Book House.</a:t>
            </a:r>
          </a:p>
          <a:p>
            <a:pPr algn="l"/>
            <a:endParaRPr lang="en-US" sz="2800" b="0" i="0" dirty="0">
              <a:solidFill>
                <a:srgbClr val="FFFFFF"/>
              </a:solidFill>
              <a:effectLst/>
              <a:latin typeface="Söhne"/>
            </a:endParaRPr>
          </a:p>
          <a:p>
            <a:pPr marL="0" indent="0">
              <a:buNone/>
            </a:pPr>
            <a:endParaRPr lang="en-US" sz="2800" dirty="0">
              <a:solidFill>
                <a:srgbClr val="FFFFFF"/>
              </a:solidFill>
            </a:endParaRP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6" name="Picture 5">
            <a:extLst>
              <a:ext uri="{FF2B5EF4-FFF2-40B4-BE49-F238E27FC236}">
                <a16:creationId xmlns:a16="http://schemas.microsoft.com/office/drawing/2014/main" id="{B90857AA-2446-EFA1-EA8E-2E4A76B327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About Project</a:t>
            </a:r>
          </a:p>
        </p:txBody>
      </p:sp>
      <p:sp>
        <p:nvSpPr>
          <p:cNvPr id="14" name="Content Placeholder 13"/>
          <p:cNvSpPr>
            <a:spLocks noGrp="1"/>
          </p:cNvSpPr>
          <p:nvPr>
            <p:ph idx="1"/>
          </p:nvPr>
        </p:nvSpPr>
        <p:spPr/>
        <p:txBody>
          <a:bodyPr>
            <a:normAutofit/>
          </a:bodyPr>
          <a:lstStyle/>
          <a:p>
            <a:pPr algn="l"/>
            <a:r>
              <a:rPr lang="en-US" sz="2800" b="0" i="0" dirty="0">
                <a:solidFill>
                  <a:srgbClr val="FFFFFF"/>
                </a:solidFill>
                <a:effectLst/>
                <a:latin typeface="Söhne"/>
              </a:rPr>
              <a:t>A Bookstore Management System is a python application that helps manage the daily operations of a bookstore. The application can handle tasks such as tracking book inventory, Add Books, Sell Books, Display Books.</a:t>
            </a:r>
          </a:p>
          <a:p>
            <a:r>
              <a:rPr lang="en-US" sz="2800" b="0" i="0" dirty="0">
                <a:solidFill>
                  <a:srgbClr val="FFFFFF"/>
                </a:solidFill>
                <a:effectLst/>
                <a:latin typeface="Söhne"/>
              </a:rPr>
              <a:t>The system can have features such as adding, editing and deleting books, managing information and more.</a:t>
            </a:r>
          </a:p>
          <a:p>
            <a:pPr algn="l"/>
            <a:r>
              <a:rPr lang="en-US" sz="2800" b="0" i="0" dirty="0">
                <a:solidFill>
                  <a:srgbClr val="FFFFFF"/>
                </a:solidFill>
                <a:effectLst/>
                <a:latin typeface="Söhne"/>
              </a:rPr>
              <a:t>It is linked with SQLite 3 Data base to store the records.</a:t>
            </a:r>
            <a:endParaRPr lang="en-US" sz="2800" dirty="0">
              <a:solidFill>
                <a:srgbClr val="FFFFFF"/>
              </a:solidFill>
            </a:endParaRP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10" name="Picture 9">
            <a:extLst>
              <a:ext uri="{FF2B5EF4-FFF2-40B4-BE49-F238E27FC236}">
                <a16:creationId xmlns:a16="http://schemas.microsoft.com/office/drawing/2014/main" id="{CA86AE3F-2EFB-6742-7930-4DA37AC247D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418464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About Project</a:t>
            </a:r>
          </a:p>
        </p:txBody>
      </p:sp>
      <p:sp>
        <p:nvSpPr>
          <p:cNvPr id="14" name="Content Placeholder 13"/>
          <p:cNvSpPr>
            <a:spLocks noGrp="1"/>
          </p:cNvSpPr>
          <p:nvPr>
            <p:ph idx="1"/>
          </p:nvPr>
        </p:nvSpPr>
        <p:spPr/>
        <p:txBody>
          <a:bodyPr>
            <a:normAutofit/>
          </a:bodyPr>
          <a:lstStyle/>
          <a:p>
            <a:r>
              <a:rPr lang="en-US" sz="3200" dirty="0">
                <a:solidFill>
                  <a:srgbClr val="FFFFFF"/>
                </a:solidFill>
              </a:rPr>
              <a:t>It provides various facilities for the retail book shop to maintain records of the books and also search, display, modification, delete </a:t>
            </a:r>
            <a:r>
              <a:rPr lang="en-US" sz="3200" dirty="0" err="1">
                <a:solidFill>
                  <a:srgbClr val="FFFFFF"/>
                </a:solidFill>
              </a:rPr>
              <a:t>etc</a:t>
            </a:r>
            <a:r>
              <a:rPr lang="en-US" sz="3200" dirty="0">
                <a:solidFill>
                  <a:srgbClr val="FFFFFF"/>
                </a:solidFill>
              </a:rPr>
              <a:t> the books available. This software searches the books data which is store in the record. </a:t>
            </a:r>
          </a:p>
          <a:p>
            <a:r>
              <a:rPr lang="en-US" sz="3200" dirty="0">
                <a:solidFill>
                  <a:srgbClr val="FFFFFF"/>
                </a:solidFill>
              </a:rPr>
              <a:t>The software used for small shops for maintaining their records related to books selling, printing the reports and cost savings. </a:t>
            </a: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6" name="Picture 5">
            <a:extLst>
              <a:ext uri="{FF2B5EF4-FFF2-40B4-BE49-F238E27FC236}">
                <a16:creationId xmlns:a16="http://schemas.microsoft.com/office/drawing/2014/main" id="{9BF56787-695F-F28C-22F0-B97BFCCE09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21995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Key Takeaways from Project Brief</a:t>
            </a:r>
          </a:p>
        </p:txBody>
      </p:sp>
      <p:sp>
        <p:nvSpPr>
          <p:cNvPr id="14" name="Content Placeholder 13"/>
          <p:cNvSpPr>
            <a:spLocks noGrp="1"/>
          </p:cNvSpPr>
          <p:nvPr>
            <p:ph idx="1"/>
          </p:nvPr>
        </p:nvSpPr>
        <p:spPr/>
        <p:txBody>
          <a:bodyPr>
            <a:normAutofit fontScale="92500"/>
          </a:bodyPr>
          <a:lstStyle/>
          <a:p>
            <a:pPr algn="l"/>
            <a:r>
              <a:rPr lang="en-US" sz="2800" b="0" i="0" dirty="0">
                <a:solidFill>
                  <a:srgbClr val="FFFFFF"/>
                </a:solidFill>
                <a:effectLst/>
              </a:rPr>
              <a:t>Purpose: Revolutionize the way bookstores operate by creating a cutting-edge python application to streamline daily operations.</a:t>
            </a:r>
          </a:p>
          <a:p>
            <a:pPr algn="l"/>
            <a:r>
              <a:rPr lang="en-US" sz="2800" b="0" i="0" dirty="0">
                <a:solidFill>
                  <a:srgbClr val="FFFFFF"/>
                </a:solidFill>
                <a:effectLst/>
              </a:rPr>
              <a:t>Features and Tech: The Bookstore Management System will offer comprehensive solutions, including the ability to effortlessly add, edit, and delete books, all while covering concepts of Python programming language and effectively managing data through the database systems.</a:t>
            </a:r>
          </a:p>
          <a:p>
            <a:pPr algn="l"/>
            <a:r>
              <a:rPr lang="en-US" sz="2800" b="0" i="0" dirty="0">
                <a:solidFill>
                  <a:srgbClr val="FFFFFF"/>
                </a:solidFill>
                <a:effectLst/>
              </a:rPr>
              <a:t>Requirements: To ensure seamless and efficient management, the system will prioritize proper data management practices.</a:t>
            </a: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6" name="Picture 5">
            <a:extLst>
              <a:ext uri="{FF2B5EF4-FFF2-40B4-BE49-F238E27FC236}">
                <a16:creationId xmlns:a16="http://schemas.microsoft.com/office/drawing/2014/main" id="{F8DDDE1A-5677-5C1D-7882-5CA84AC9363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280324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User Stories</a:t>
            </a:r>
          </a:p>
        </p:txBody>
      </p:sp>
      <p:sp>
        <p:nvSpPr>
          <p:cNvPr id="14" name="Content Placeholder 13"/>
          <p:cNvSpPr>
            <a:spLocks noGrp="1"/>
          </p:cNvSpPr>
          <p:nvPr>
            <p:ph idx="1"/>
          </p:nvPr>
        </p:nvSpPr>
        <p:spPr/>
        <p:txBody>
          <a:bodyPr>
            <a:normAutofit fontScale="92500" lnSpcReduction="10000"/>
          </a:bodyPr>
          <a:lstStyle/>
          <a:p>
            <a:r>
              <a:rPr lang="en-US" b="0" i="0" dirty="0">
                <a:solidFill>
                  <a:srgbClr val="FFFFFF"/>
                </a:solidFill>
                <a:effectLst/>
              </a:rPr>
              <a:t>As a Bookstore Manager, I want to be able to add new books to the inventory, so I can keep track of the latest arrivals and offerings. </a:t>
            </a:r>
          </a:p>
          <a:p>
            <a:r>
              <a:rPr lang="en-US" b="0" i="0" dirty="0">
                <a:solidFill>
                  <a:srgbClr val="FFFFFF"/>
                </a:solidFill>
                <a:effectLst/>
              </a:rPr>
              <a:t>As a Bookstore Manager, I want to be able to edit book information, so I can keep the inventory up-to-date. </a:t>
            </a:r>
          </a:p>
          <a:p>
            <a:r>
              <a:rPr lang="en-US" b="0" i="0" dirty="0">
                <a:solidFill>
                  <a:srgbClr val="FFFFFF"/>
                </a:solidFill>
                <a:effectLst/>
              </a:rPr>
              <a:t>As a Bookstore Manager, I want to be able to delete books from the inventory, so I can manage the stock effectively.</a:t>
            </a:r>
          </a:p>
          <a:p>
            <a:r>
              <a:rPr lang="en-US" b="0" i="0" dirty="0">
                <a:solidFill>
                  <a:srgbClr val="FFFFFF"/>
                </a:solidFill>
                <a:effectLst/>
              </a:rPr>
              <a:t>As a Customer, I want to be able to search for books, so I can easily find what I am looking for. </a:t>
            </a:r>
          </a:p>
          <a:p>
            <a:r>
              <a:rPr lang="en-US" b="0" i="0" dirty="0">
                <a:solidFill>
                  <a:srgbClr val="FFFFFF"/>
                </a:solidFill>
                <a:effectLst/>
              </a:rPr>
              <a:t>As a Customer, I want to have a user-friendly experience when using the Bookstore Management System, so I can easily find and purchase the books I want.</a:t>
            </a: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6" name="Picture 5">
            <a:extLst>
              <a:ext uri="{FF2B5EF4-FFF2-40B4-BE49-F238E27FC236}">
                <a16:creationId xmlns:a16="http://schemas.microsoft.com/office/drawing/2014/main" id="{42975EB9-36E1-1807-38F1-B2086EDD8D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27297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User Tasks</a:t>
            </a:r>
            <a:r>
              <a:rPr lang="en-US" sz="1400" dirty="0"/>
              <a:t>(In order after prioritizing)</a:t>
            </a:r>
            <a:endParaRPr lang="en-US" sz="4000" dirty="0"/>
          </a:p>
        </p:txBody>
      </p:sp>
      <p:sp>
        <p:nvSpPr>
          <p:cNvPr id="14" name="Content Placeholder 13"/>
          <p:cNvSpPr>
            <a:spLocks noGrp="1"/>
          </p:cNvSpPr>
          <p:nvPr>
            <p:ph idx="1"/>
          </p:nvPr>
        </p:nvSpPr>
        <p:spPr/>
        <p:txBody>
          <a:bodyPr>
            <a:normAutofit/>
          </a:bodyPr>
          <a:lstStyle/>
          <a:p>
            <a:r>
              <a:rPr lang="en-US" sz="2800" b="0" i="0" dirty="0">
                <a:effectLst/>
              </a:rPr>
              <a:t>Add new books to the inventory</a:t>
            </a:r>
          </a:p>
          <a:p>
            <a:r>
              <a:rPr lang="en-US" sz="2800" b="0" i="0" dirty="0">
                <a:effectLst/>
              </a:rPr>
              <a:t>Delete books from the inventory</a:t>
            </a:r>
          </a:p>
          <a:p>
            <a:r>
              <a:rPr lang="en-US" sz="2800" b="0" i="0" dirty="0">
                <a:effectLst/>
              </a:rPr>
              <a:t>Search for books</a:t>
            </a:r>
          </a:p>
          <a:p>
            <a:r>
              <a:rPr lang="en-US" sz="2800" b="0" i="0" dirty="0">
                <a:effectLst/>
              </a:rPr>
              <a:t>Edit book information</a:t>
            </a:r>
          </a:p>
          <a:p>
            <a:r>
              <a:rPr lang="en-US" sz="2800" b="0" i="0" dirty="0">
                <a:effectLst/>
              </a:rPr>
              <a:t>Ensure a user-friendly experience</a:t>
            </a:r>
          </a:p>
        </p:txBody>
      </p:sp>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2"/>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3"/>
          <a:stretch>
            <a:fillRect/>
          </a:stretch>
        </p:blipFill>
        <p:spPr>
          <a:xfrm>
            <a:off x="621804" y="303569"/>
            <a:ext cx="1152128" cy="238237"/>
          </a:xfrm>
          <a:prstGeom prst="rect">
            <a:avLst/>
          </a:prstGeom>
        </p:spPr>
      </p:pic>
      <p:pic>
        <p:nvPicPr>
          <p:cNvPr id="6" name="Picture 5">
            <a:extLst>
              <a:ext uri="{FF2B5EF4-FFF2-40B4-BE49-F238E27FC236}">
                <a16:creationId xmlns:a16="http://schemas.microsoft.com/office/drawing/2014/main" id="{438E498D-3CCB-7578-4DE7-40C752B1B4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349199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536030"/>
            <a:ext cx="9143998" cy="1020762"/>
          </a:xfrm>
        </p:spPr>
        <p:txBody>
          <a:bodyPr>
            <a:normAutofit/>
          </a:bodyPr>
          <a:lstStyle/>
          <a:p>
            <a:r>
              <a:rPr lang="en-US" sz="4000" dirty="0"/>
              <a:t>Trello</a:t>
            </a:r>
            <a:r>
              <a:rPr lang="en-US" sz="1400" dirty="0"/>
              <a:t>(Scrum Master)</a:t>
            </a:r>
            <a:endParaRPr lang="en-US" sz="4000" dirty="0"/>
          </a:p>
        </p:txBody>
      </p:sp>
      <p:pic>
        <p:nvPicPr>
          <p:cNvPr id="7" name="Content Placeholder 6">
            <a:extLst>
              <a:ext uri="{FF2B5EF4-FFF2-40B4-BE49-F238E27FC236}">
                <a16:creationId xmlns:a16="http://schemas.microsoft.com/office/drawing/2014/main" id="{BA359602-DEFC-1175-6AB8-B2A0178A7EF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5290" y="1855155"/>
            <a:ext cx="4477034" cy="2076204"/>
          </a:xfrm>
        </p:spPr>
      </p:pic>
      <p:pic>
        <p:nvPicPr>
          <p:cNvPr id="2" name="Picture 1">
            <a:extLst>
              <a:ext uri="{FF2B5EF4-FFF2-40B4-BE49-F238E27FC236}">
                <a16:creationId xmlns:a16="http://schemas.microsoft.com/office/drawing/2014/main" id="{FD571DE1-4F85-FFD3-913C-87C3F21842CE}"/>
              </a:ext>
            </a:extLst>
          </p:cNvPr>
          <p:cNvPicPr>
            <a:picLocks noChangeAspect="1"/>
          </p:cNvPicPr>
          <p:nvPr/>
        </p:nvPicPr>
        <p:blipFill>
          <a:blip r:embed="rId3"/>
          <a:stretch>
            <a:fillRect/>
          </a:stretch>
        </p:blipFill>
        <p:spPr>
          <a:xfrm>
            <a:off x="189756" y="224688"/>
            <a:ext cx="396000" cy="396000"/>
          </a:xfrm>
          <a:prstGeom prst="rect">
            <a:avLst/>
          </a:prstGeom>
        </p:spPr>
      </p:pic>
      <p:pic>
        <p:nvPicPr>
          <p:cNvPr id="3" name="Picture 2">
            <a:extLst>
              <a:ext uri="{FF2B5EF4-FFF2-40B4-BE49-F238E27FC236}">
                <a16:creationId xmlns:a16="http://schemas.microsoft.com/office/drawing/2014/main" id="{7C0226DF-475B-0686-BCDD-07F202CD9488}"/>
              </a:ext>
            </a:extLst>
          </p:cNvPr>
          <p:cNvPicPr>
            <a:picLocks noChangeAspect="1"/>
          </p:cNvPicPr>
          <p:nvPr/>
        </p:nvPicPr>
        <p:blipFill>
          <a:blip r:embed="rId4"/>
          <a:stretch>
            <a:fillRect/>
          </a:stretch>
        </p:blipFill>
        <p:spPr>
          <a:xfrm>
            <a:off x="621804" y="303569"/>
            <a:ext cx="1152128" cy="238237"/>
          </a:xfrm>
          <a:prstGeom prst="rect">
            <a:avLst/>
          </a:prstGeom>
        </p:spPr>
      </p:pic>
      <p:pic>
        <p:nvPicPr>
          <p:cNvPr id="9" name="Picture 8">
            <a:extLst>
              <a:ext uri="{FF2B5EF4-FFF2-40B4-BE49-F238E27FC236}">
                <a16:creationId xmlns:a16="http://schemas.microsoft.com/office/drawing/2014/main" id="{8EBF94CA-3051-43F8-DCBC-A57C0CD009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4531" y="1789253"/>
            <a:ext cx="4641253" cy="2137833"/>
          </a:xfrm>
          <a:prstGeom prst="rect">
            <a:avLst/>
          </a:prstGeom>
        </p:spPr>
      </p:pic>
      <p:pic>
        <p:nvPicPr>
          <p:cNvPr id="11" name="Picture 10">
            <a:extLst>
              <a:ext uri="{FF2B5EF4-FFF2-40B4-BE49-F238E27FC236}">
                <a16:creationId xmlns:a16="http://schemas.microsoft.com/office/drawing/2014/main" id="{014F24AC-EB99-6220-127F-9EFB55DAE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58107" y="4210000"/>
            <a:ext cx="4875381" cy="2243336"/>
          </a:xfrm>
          <a:prstGeom prst="rect">
            <a:avLst/>
          </a:prstGeom>
        </p:spPr>
      </p:pic>
      <p:pic>
        <p:nvPicPr>
          <p:cNvPr id="14" name="Picture 13">
            <a:extLst>
              <a:ext uri="{FF2B5EF4-FFF2-40B4-BE49-F238E27FC236}">
                <a16:creationId xmlns:a16="http://schemas.microsoft.com/office/drawing/2014/main" id="{CBEC2FD0-A441-C7AA-C209-1EC54DAFC05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220" t="8020" r="14682"/>
          <a:stretch/>
        </p:blipFill>
        <p:spPr>
          <a:xfrm>
            <a:off x="11218026" y="29598"/>
            <a:ext cx="925057" cy="1196752"/>
          </a:xfrm>
          <a:prstGeom prst="rect">
            <a:avLst/>
          </a:prstGeom>
        </p:spPr>
      </p:pic>
    </p:spTree>
    <p:extLst>
      <p:ext uri="{BB962C8B-B14F-4D97-AF65-F5344CB8AC3E}">
        <p14:creationId xmlns:p14="http://schemas.microsoft.com/office/powerpoint/2010/main" val="361824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187</TotalTime>
  <Words>1236</Words>
  <Application>Microsoft Office PowerPoint</Application>
  <PresentationFormat>Custom</PresentationFormat>
  <Paragraphs>80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Consolas</vt:lpstr>
      <vt:lpstr>Corbel</vt:lpstr>
      <vt:lpstr>Söhne</vt:lpstr>
      <vt:lpstr>Chalkboard 16x9</vt:lpstr>
      <vt:lpstr>PowerPoint Presentation</vt:lpstr>
      <vt:lpstr>PowerPoint Presentation</vt:lpstr>
      <vt:lpstr>About Project</vt:lpstr>
      <vt:lpstr>About Project</vt:lpstr>
      <vt:lpstr>About Project</vt:lpstr>
      <vt:lpstr>Key Takeaways from Project Brief</vt:lpstr>
      <vt:lpstr>User Stories</vt:lpstr>
      <vt:lpstr>User Tasks(In order after prioritizing)</vt:lpstr>
      <vt:lpstr>Trello(Scrum Master)</vt:lpstr>
      <vt:lpstr>Trello(Scrum Master)</vt:lpstr>
      <vt:lpstr>Implementation</vt:lpstr>
      <vt:lpstr>Implementation</vt:lpstr>
      <vt:lpstr>Implementation</vt:lpstr>
      <vt:lpstr>Testing</vt:lpstr>
      <vt:lpstr>Project Demo</vt:lpstr>
      <vt:lpstr>Project Demo</vt:lpstr>
      <vt:lpstr>Retrospective Meet</vt:lpstr>
      <vt:lpstr>Retrospective Meet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Sivarama Krishna koneru</dc:creator>
  <cp:lastModifiedBy>RAKSHITHA DHANDRE</cp:lastModifiedBy>
  <cp:revision>42</cp:revision>
  <dcterms:created xsi:type="dcterms:W3CDTF">2023-02-01T17:37:24Z</dcterms:created>
  <dcterms:modified xsi:type="dcterms:W3CDTF">2023-02-07T16:23:56Z</dcterms:modified>
</cp:coreProperties>
</file>